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4778" r:id="rId2"/>
    <p:sldId id="1010" r:id="rId3"/>
    <p:sldId id="4780" r:id="rId4"/>
    <p:sldId id="4779" r:id="rId5"/>
    <p:sldId id="4781" r:id="rId6"/>
    <p:sldId id="4782" r:id="rId7"/>
    <p:sldId id="4783" r:id="rId8"/>
    <p:sldId id="4784" r:id="rId9"/>
    <p:sldId id="4785" r:id="rId10"/>
    <p:sldId id="4786" r:id="rId11"/>
    <p:sldId id="4787" r:id="rId12"/>
    <p:sldId id="4788" r:id="rId13"/>
    <p:sldId id="275"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
      <p:font typeface="Roboto Light" panose="02000000000000000000" pitchFamily="2" charset="0"/>
      <p:regular r:id="rId24"/>
      <p:italic r:id="rId25"/>
    </p:embeddedFont>
    <p:embeddedFont>
      <p:font typeface="Roboto Medium" panose="02000000000000000000" pitchFamily="2"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2"/>
            <p14:sldId id="4783"/>
            <p14:sldId id="4784"/>
            <p14:sldId id="4785"/>
            <p14:sldId id="4786"/>
            <p14:sldId id="4787"/>
            <p14:sldId id="4788"/>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 Xiaoying" initials="YX" lastIdx="1" clrIdx="0">
    <p:extLst>
      <p:ext uri="{19B8F6BF-5375-455C-9EA6-DF929625EA0E}">
        <p15:presenceInfo xmlns:p15="http://schemas.microsoft.com/office/powerpoint/2012/main" userId="S::xiaoyingy@tamu.edu::bd6dcb79-da5f-4205-98bf-9df707222a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3" autoAdjust="0"/>
    <p:restoredTop sz="91256" autoAdjust="0"/>
  </p:normalViewPr>
  <p:slideViewPr>
    <p:cSldViewPr snapToGrid="0" showGuides="1">
      <p:cViewPr varScale="1">
        <p:scale>
          <a:sx n="98" d="100"/>
          <a:sy n="98" d="100"/>
        </p:scale>
        <p:origin x="896" y="200"/>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19T14:03:06.271"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19/1/22</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13</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US" altLang="zh-CN" dirty="0"/>
              <a:t>January</a:t>
            </a:r>
            <a:r>
              <a:rPr lang="zh-CN" altLang="en-US" dirty="0"/>
              <a:t> </a:t>
            </a:r>
            <a:r>
              <a:rPr lang="en-US" altLang="zh-CN" dirty="0"/>
              <a:t>2021</a:t>
            </a:r>
            <a:endParaRPr lang="en-AU" dirty="0"/>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092472" y="275091"/>
            <a:ext cx="10479600" cy="824400"/>
          </a:xfrm>
        </p:spPr>
        <p:txBody>
          <a:bodyPr/>
          <a:lstStyle/>
          <a:p>
            <a:r>
              <a:rPr lang="en-US" altLang="zh-CN" dirty="0"/>
              <a:t>The</a:t>
            </a:r>
            <a:r>
              <a:rPr lang="zh-CN" altLang="en-US" dirty="0"/>
              <a:t> </a:t>
            </a:r>
            <a:r>
              <a:rPr lang="en-AU" dirty="0"/>
              <a:t>performance in the trial store</a:t>
            </a:r>
            <a:r>
              <a:rPr lang="zh-CN" altLang="en-US" dirty="0"/>
              <a:t> </a:t>
            </a:r>
            <a:r>
              <a:rPr lang="en-US" altLang="zh-CN" dirty="0"/>
              <a:t>#77</a:t>
            </a:r>
            <a:endParaRPr lang="en-AU" dirty="0"/>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5" name="Picture 4" descr="Chart&#10;&#10;Description automatically generated">
            <a:extLst>
              <a:ext uri="{FF2B5EF4-FFF2-40B4-BE49-F238E27FC236}">
                <a16:creationId xmlns:a16="http://schemas.microsoft.com/office/drawing/2014/main" id="{B9A5463D-8699-634E-9EB2-50AFE53902A9}"/>
              </a:ext>
            </a:extLst>
          </p:cNvPr>
          <p:cNvPicPr>
            <a:picLocks noChangeAspect="1"/>
          </p:cNvPicPr>
          <p:nvPr/>
        </p:nvPicPr>
        <p:blipFill>
          <a:blip r:embed="rId3"/>
          <a:stretch>
            <a:fillRect/>
          </a:stretch>
        </p:blipFill>
        <p:spPr>
          <a:xfrm>
            <a:off x="6445962" y="687291"/>
            <a:ext cx="5151373" cy="2949995"/>
          </a:xfrm>
          <a:prstGeom prst="rect">
            <a:avLst/>
          </a:prstGeom>
        </p:spPr>
      </p:pic>
      <p:pic>
        <p:nvPicPr>
          <p:cNvPr id="6" name="Picture 5" descr="Chart, line chart&#10;&#10;Description automatically generated">
            <a:extLst>
              <a:ext uri="{FF2B5EF4-FFF2-40B4-BE49-F238E27FC236}">
                <a16:creationId xmlns:a16="http://schemas.microsoft.com/office/drawing/2014/main" id="{5CDB0634-35B6-4746-AB90-1CC5515ED5AF}"/>
              </a:ext>
            </a:extLst>
          </p:cNvPr>
          <p:cNvPicPr>
            <a:picLocks noChangeAspect="1"/>
          </p:cNvPicPr>
          <p:nvPr/>
        </p:nvPicPr>
        <p:blipFill>
          <a:blip r:embed="rId4"/>
          <a:stretch>
            <a:fillRect/>
          </a:stretch>
        </p:blipFill>
        <p:spPr>
          <a:xfrm>
            <a:off x="6541114" y="3832827"/>
            <a:ext cx="5149487" cy="2949995"/>
          </a:xfrm>
          <a:prstGeom prst="rect">
            <a:avLst/>
          </a:prstGeom>
        </p:spPr>
      </p:pic>
      <p:sp>
        <p:nvSpPr>
          <p:cNvPr id="3" name="TextBox 2">
            <a:extLst>
              <a:ext uri="{FF2B5EF4-FFF2-40B4-BE49-F238E27FC236}">
                <a16:creationId xmlns:a16="http://schemas.microsoft.com/office/drawing/2014/main" id="{D5B92D67-128D-3B44-8EB5-E258E27C7052}"/>
              </a:ext>
            </a:extLst>
          </p:cNvPr>
          <p:cNvSpPr txBox="1"/>
          <p:nvPr/>
        </p:nvSpPr>
        <p:spPr>
          <a:xfrm>
            <a:off x="1763093" y="2283039"/>
            <a:ext cx="3887794" cy="2291922"/>
          </a:xfrm>
          <a:prstGeom prst="rect">
            <a:avLst/>
          </a:prstGeom>
          <a:noFill/>
        </p:spPr>
        <p:txBody>
          <a:bodyPr wrap="square" lIns="0" tIns="0" rIns="0" bIns="0" rtlCol="0" anchor="t">
            <a:noAutofit/>
          </a:bodyPr>
          <a:lstStyle/>
          <a:p>
            <a:pPr algn="l"/>
            <a:r>
              <a:rPr lang="en-US" altLang="zh-CN" sz="2200" dirty="0">
                <a:latin typeface="Roboto Light" panose="02000000000000000000" pitchFamily="2" charset="0"/>
                <a:ea typeface="Roboto Light" panose="02000000000000000000" pitchFamily="2" charset="0"/>
              </a:rPr>
              <a:t>The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total</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sales</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and</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number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of</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customers</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per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month</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were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all</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increase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significantly</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(p&lt;0.05),</a:t>
            </a:r>
          </a:p>
          <a:p>
            <a:pPr algn="l"/>
            <a:r>
              <a:rPr lang="en-US" altLang="zh-CN" sz="2200" dirty="0">
                <a:latin typeface="Roboto Light" panose="02000000000000000000" pitchFamily="2" charset="0"/>
                <a:ea typeface="Roboto Light" panose="02000000000000000000" pitchFamily="2" charset="0"/>
              </a:rPr>
              <a:t>especially</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for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Marth</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and</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April</a:t>
            </a:r>
          </a:p>
          <a:p>
            <a:pPr algn="l"/>
            <a:endParaRPr lang="en-US" sz="2200" dirty="0">
              <a:latin typeface="Roboto Light" panose="02000000000000000000" pitchFamily="2" charset="0"/>
              <a:ea typeface="Roboto Light" panose="02000000000000000000" pitchFamily="2" charset="0"/>
            </a:endParaRPr>
          </a:p>
          <a:p>
            <a:pPr algn="l"/>
            <a:r>
              <a:rPr lang="en-US" altLang="zh-CN" sz="2200" dirty="0">
                <a:latin typeface="Roboto Light" panose="02000000000000000000" pitchFamily="2" charset="0"/>
                <a:ea typeface="Roboto Light" panose="02000000000000000000" pitchFamily="2" charset="0"/>
              </a:rPr>
              <a:t>SUCCESSFUL!</a:t>
            </a:r>
            <a:endParaRPr lang="en-US" sz="22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092472" y="275091"/>
            <a:ext cx="10479600" cy="824400"/>
          </a:xfrm>
        </p:spPr>
        <p:txBody>
          <a:bodyPr/>
          <a:lstStyle/>
          <a:p>
            <a:r>
              <a:rPr lang="en-US" altLang="zh-CN" dirty="0"/>
              <a:t>The</a:t>
            </a:r>
            <a:r>
              <a:rPr lang="zh-CN" altLang="en-US" dirty="0"/>
              <a:t> </a:t>
            </a:r>
            <a:r>
              <a:rPr lang="en-AU" dirty="0"/>
              <a:t>performance in the trial store</a:t>
            </a:r>
            <a:r>
              <a:rPr lang="zh-CN" altLang="en-US" dirty="0"/>
              <a:t> </a:t>
            </a:r>
            <a:r>
              <a:rPr lang="en-US" altLang="zh-CN" dirty="0"/>
              <a:t>#86</a:t>
            </a:r>
            <a:endParaRPr lang="en-AU" dirty="0"/>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sp>
        <p:nvSpPr>
          <p:cNvPr id="3" name="TextBox 2">
            <a:extLst>
              <a:ext uri="{FF2B5EF4-FFF2-40B4-BE49-F238E27FC236}">
                <a16:creationId xmlns:a16="http://schemas.microsoft.com/office/drawing/2014/main" id="{D5B92D67-128D-3B44-8EB5-E258E27C7052}"/>
              </a:ext>
            </a:extLst>
          </p:cNvPr>
          <p:cNvSpPr txBox="1"/>
          <p:nvPr/>
        </p:nvSpPr>
        <p:spPr>
          <a:xfrm>
            <a:off x="1763093" y="2200758"/>
            <a:ext cx="3887794" cy="2291922"/>
          </a:xfrm>
          <a:prstGeom prst="rect">
            <a:avLst/>
          </a:prstGeom>
          <a:noFill/>
        </p:spPr>
        <p:txBody>
          <a:bodyPr wrap="square" lIns="0" tIns="0" rIns="0" bIns="0" rtlCol="0" anchor="t">
            <a:noAutofit/>
          </a:bodyPr>
          <a:lstStyle/>
          <a:p>
            <a:pPr algn="l"/>
            <a:r>
              <a:rPr lang="en-US" altLang="zh-CN" sz="2200" dirty="0">
                <a:latin typeface="Roboto Light" panose="02000000000000000000" pitchFamily="2" charset="0"/>
                <a:ea typeface="Roboto Light" panose="02000000000000000000" pitchFamily="2" charset="0"/>
              </a:rPr>
              <a:t>The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total</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sales</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per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month</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were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all</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increase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significantly</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(p&lt;0.05)</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for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Marth,</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and</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the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number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of</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customers</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were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increase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significantly</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(p&lt;0.05)</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for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all</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trial</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period.</a:t>
            </a:r>
          </a:p>
          <a:p>
            <a:pPr algn="l"/>
            <a:endParaRPr lang="en-US" sz="2200" dirty="0">
              <a:latin typeface="Roboto Light" panose="02000000000000000000" pitchFamily="2" charset="0"/>
              <a:ea typeface="Roboto Light" panose="02000000000000000000" pitchFamily="2" charset="0"/>
            </a:endParaRPr>
          </a:p>
          <a:p>
            <a:pPr algn="l"/>
            <a:r>
              <a:rPr lang="en-US" altLang="zh-CN" sz="2200" dirty="0">
                <a:latin typeface="Roboto Light" panose="02000000000000000000" pitchFamily="2" charset="0"/>
                <a:ea typeface="Roboto Light" panose="02000000000000000000" pitchFamily="2" charset="0"/>
              </a:rPr>
              <a:t>SUCCESSFUL!</a:t>
            </a:r>
            <a:endParaRPr lang="en-US" sz="2200" dirty="0">
              <a:latin typeface="Roboto Light" panose="02000000000000000000" pitchFamily="2" charset="0"/>
              <a:ea typeface="Roboto Light" panose="02000000000000000000" pitchFamily="2" charset="0"/>
            </a:endParaRPr>
          </a:p>
        </p:txBody>
      </p:sp>
      <p:pic>
        <p:nvPicPr>
          <p:cNvPr id="7" name="Picture 6" descr="A picture containing chart&#10;&#10;Description automatically generated">
            <a:extLst>
              <a:ext uri="{FF2B5EF4-FFF2-40B4-BE49-F238E27FC236}">
                <a16:creationId xmlns:a16="http://schemas.microsoft.com/office/drawing/2014/main" id="{0BFEF7BB-65B6-2248-BD35-6E9330573E75}"/>
              </a:ext>
            </a:extLst>
          </p:cNvPr>
          <p:cNvPicPr>
            <a:picLocks noChangeAspect="1"/>
          </p:cNvPicPr>
          <p:nvPr/>
        </p:nvPicPr>
        <p:blipFill>
          <a:blip r:embed="rId3"/>
          <a:stretch>
            <a:fillRect/>
          </a:stretch>
        </p:blipFill>
        <p:spPr>
          <a:xfrm>
            <a:off x="6384333" y="717482"/>
            <a:ext cx="5187739" cy="2966552"/>
          </a:xfrm>
          <a:prstGeom prst="rect">
            <a:avLst/>
          </a:prstGeom>
        </p:spPr>
      </p:pic>
      <p:pic>
        <p:nvPicPr>
          <p:cNvPr id="8" name="Picture 7" descr="Chart&#10;&#10;Description automatically generated">
            <a:extLst>
              <a:ext uri="{FF2B5EF4-FFF2-40B4-BE49-F238E27FC236}">
                <a16:creationId xmlns:a16="http://schemas.microsoft.com/office/drawing/2014/main" id="{7D31B0F6-7CEF-5F4B-BF01-34BE50FE9B5D}"/>
              </a:ext>
            </a:extLst>
          </p:cNvPr>
          <p:cNvPicPr>
            <a:picLocks noChangeAspect="1"/>
          </p:cNvPicPr>
          <p:nvPr/>
        </p:nvPicPr>
        <p:blipFill>
          <a:blip r:embed="rId4"/>
          <a:stretch>
            <a:fillRect/>
          </a:stretch>
        </p:blipFill>
        <p:spPr>
          <a:xfrm>
            <a:off x="6422975" y="3657555"/>
            <a:ext cx="5100994" cy="2925354"/>
          </a:xfrm>
          <a:prstGeom prst="rect">
            <a:avLst/>
          </a:prstGeom>
        </p:spPr>
      </p:pic>
    </p:spTree>
    <p:extLst>
      <p:ext uri="{BB962C8B-B14F-4D97-AF65-F5344CB8AC3E}">
        <p14:creationId xmlns:p14="http://schemas.microsoft.com/office/powerpoint/2010/main" val="321114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092472" y="275091"/>
            <a:ext cx="10479600" cy="824400"/>
          </a:xfrm>
        </p:spPr>
        <p:txBody>
          <a:bodyPr/>
          <a:lstStyle/>
          <a:p>
            <a:r>
              <a:rPr lang="en-US" altLang="zh-CN" dirty="0"/>
              <a:t>The</a:t>
            </a:r>
            <a:r>
              <a:rPr lang="zh-CN" altLang="en-US" dirty="0"/>
              <a:t> </a:t>
            </a:r>
            <a:r>
              <a:rPr lang="en-AU" dirty="0"/>
              <a:t>performance in the trial store</a:t>
            </a:r>
            <a:r>
              <a:rPr lang="zh-CN" altLang="en-US" dirty="0"/>
              <a:t> </a:t>
            </a:r>
            <a:r>
              <a:rPr lang="en-US" altLang="zh-CN" dirty="0"/>
              <a:t>#88</a:t>
            </a:r>
            <a:endParaRPr lang="en-AU" dirty="0"/>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sp>
        <p:nvSpPr>
          <p:cNvPr id="3" name="TextBox 2">
            <a:extLst>
              <a:ext uri="{FF2B5EF4-FFF2-40B4-BE49-F238E27FC236}">
                <a16:creationId xmlns:a16="http://schemas.microsoft.com/office/drawing/2014/main" id="{D5B92D67-128D-3B44-8EB5-E258E27C7052}"/>
              </a:ext>
            </a:extLst>
          </p:cNvPr>
          <p:cNvSpPr txBox="1"/>
          <p:nvPr/>
        </p:nvSpPr>
        <p:spPr>
          <a:xfrm>
            <a:off x="1763093" y="2283039"/>
            <a:ext cx="3887794" cy="2291922"/>
          </a:xfrm>
          <a:prstGeom prst="rect">
            <a:avLst/>
          </a:prstGeom>
          <a:noFill/>
        </p:spPr>
        <p:txBody>
          <a:bodyPr wrap="square" lIns="0" tIns="0" rIns="0" bIns="0" rtlCol="0" anchor="t">
            <a:noAutofit/>
          </a:bodyPr>
          <a:lstStyle/>
          <a:p>
            <a:pPr algn="l"/>
            <a:r>
              <a:rPr lang="en-US" altLang="zh-CN" sz="2200" dirty="0">
                <a:latin typeface="Roboto Light" panose="02000000000000000000" pitchFamily="2" charset="0"/>
                <a:ea typeface="Roboto Light" panose="02000000000000000000" pitchFamily="2" charset="0"/>
              </a:rPr>
              <a:t>The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total</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sales</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and</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number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of</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customers</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per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month</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were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increase</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significantly</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(p&lt;0.05),</a:t>
            </a:r>
          </a:p>
          <a:p>
            <a:pPr algn="l"/>
            <a:r>
              <a:rPr lang="en-US" altLang="zh-CN" sz="2200" dirty="0">
                <a:latin typeface="Roboto Light" panose="02000000000000000000" pitchFamily="2" charset="0"/>
                <a:ea typeface="Roboto Light" panose="02000000000000000000" pitchFamily="2" charset="0"/>
              </a:rPr>
              <a:t>for</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Marth</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and</a:t>
            </a:r>
            <a:r>
              <a:rPr lang="zh-CN" altLang="en-US" sz="2200" dirty="0">
                <a:latin typeface="Roboto Light" panose="02000000000000000000" pitchFamily="2" charset="0"/>
                <a:ea typeface="Roboto Light" panose="02000000000000000000" pitchFamily="2" charset="0"/>
              </a:rPr>
              <a:t> </a:t>
            </a:r>
            <a:r>
              <a:rPr lang="en-US" altLang="zh-CN" sz="2200" dirty="0">
                <a:latin typeface="Roboto Light" panose="02000000000000000000" pitchFamily="2" charset="0"/>
                <a:ea typeface="Roboto Light" panose="02000000000000000000" pitchFamily="2" charset="0"/>
              </a:rPr>
              <a:t>April.</a:t>
            </a:r>
          </a:p>
          <a:p>
            <a:pPr algn="l"/>
            <a:endParaRPr lang="en-US" sz="2200" dirty="0">
              <a:latin typeface="Roboto Light" panose="02000000000000000000" pitchFamily="2" charset="0"/>
              <a:ea typeface="Roboto Light" panose="02000000000000000000" pitchFamily="2" charset="0"/>
            </a:endParaRPr>
          </a:p>
          <a:p>
            <a:pPr algn="l"/>
            <a:r>
              <a:rPr lang="en-US" altLang="zh-CN" sz="2200" dirty="0">
                <a:latin typeface="Roboto Light" panose="02000000000000000000" pitchFamily="2" charset="0"/>
                <a:ea typeface="Roboto Light" panose="02000000000000000000" pitchFamily="2" charset="0"/>
              </a:rPr>
              <a:t>SUCCESSFUL!</a:t>
            </a:r>
            <a:endParaRPr lang="en-US" sz="2200" dirty="0">
              <a:latin typeface="Roboto Light" panose="02000000000000000000" pitchFamily="2" charset="0"/>
              <a:ea typeface="Roboto Light" panose="02000000000000000000" pitchFamily="2" charset="0"/>
            </a:endParaRPr>
          </a:p>
        </p:txBody>
      </p:sp>
      <p:pic>
        <p:nvPicPr>
          <p:cNvPr id="7" name="Picture 6" descr="Chart&#10;&#10;Description automatically generated">
            <a:extLst>
              <a:ext uri="{FF2B5EF4-FFF2-40B4-BE49-F238E27FC236}">
                <a16:creationId xmlns:a16="http://schemas.microsoft.com/office/drawing/2014/main" id="{B04BDB19-2C68-BC47-AF26-CF9E8EB6BA99}"/>
              </a:ext>
            </a:extLst>
          </p:cNvPr>
          <p:cNvPicPr>
            <a:picLocks noChangeAspect="1"/>
          </p:cNvPicPr>
          <p:nvPr/>
        </p:nvPicPr>
        <p:blipFill>
          <a:blip r:embed="rId3"/>
          <a:stretch>
            <a:fillRect/>
          </a:stretch>
        </p:blipFill>
        <p:spPr>
          <a:xfrm>
            <a:off x="6619492" y="812599"/>
            <a:ext cx="4862760" cy="2778720"/>
          </a:xfrm>
          <a:prstGeom prst="rect">
            <a:avLst/>
          </a:prstGeom>
        </p:spPr>
      </p:pic>
      <p:pic>
        <p:nvPicPr>
          <p:cNvPr id="8" name="Content Placeholder 4" descr="Chart&#10;&#10;Description automatically generated">
            <a:extLst>
              <a:ext uri="{FF2B5EF4-FFF2-40B4-BE49-F238E27FC236}">
                <a16:creationId xmlns:a16="http://schemas.microsoft.com/office/drawing/2014/main" id="{CD4E8F3D-C67F-6F41-BB7B-820643EC2340}"/>
              </a:ext>
            </a:extLst>
          </p:cNvPr>
          <p:cNvPicPr>
            <a:picLocks noChangeAspect="1"/>
          </p:cNvPicPr>
          <p:nvPr/>
        </p:nvPicPr>
        <p:blipFill>
          <a:blip r:embed="rId4"/>
          <a:stretch>
            <a:fillRect/>
          </a:stretch>
        </p:blipFill>
        <p:spPr>
          <a:xfrm>
            <a:off x="6541114" y="3642327"/>
            <a:ext cx="5030957" cy="2862441"/>
          </a:xfrm>
          <a:prstGeom prst="rect">
            <a:avLst/>
          </a:prstGeom>
        </p:spPr>
      </p:pic>
    </p:spTree>
    <p:extLst>
      <p:ext uri="{BB962C8B-B14F-4D97-AF65-F5344CB8AC3E}">
        <p14:creationId xmlns:p14="http://schemas.microsoft.com/office/powerpoint/2010/main" val="273542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905000"/>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4095579"/>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967886"/>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Task 1</a:t>
            </a: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4158465"/>
            <a:ext cx="1896185" cy="1718741"/>
          </a:xfrm>
          <a:prstGeom prst="rect">
            <a:avLst/>
          </a:prstGeom>
          <a:noFill/>
        </p:spPr>
        <p:txBody>
          <a:bodyPr wrap="square" lIns="0" tIns="0" rIns="0" bIns="0" rtlCol="0" anchor="t">
            <a:noAutofit/>
          </a:bodyPr>
          <a:lstStyle/>
          <a:p>
            <a:pPr algn="l"/>
            <a:r>
              <a:rPr lang="en-AU" sz="1400">
                <a:latin typeface="Roboto" panose="02000000000000000000" pitchFamily="2" charset="0"/>
                <a:ea typeface="Roboto" panose="02000000000000000000" pitchFamily="2" charset="0"/>
                <a:cs typeface="Roboto" panose="02000000000000000000" pitchFamily="2" charset="0"/>
              </a:rPr>
              <a:t>Task 2</a:t>
            </a:r>
            <a:endParaRPr lang="en-AU"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7C949C27-3E05-4AA4-A1A8-5696F6F3C356}"/>
              </a:ext>
            </a:extLst>
          </p:cNvPr>
          <p:cNvSpPr txBox="1"/>
          <p:nvPr/>
        </p:nvSpPr>
        <p:spPr>
          <a:xfrm>
            <a:off x="3951893" y="1709976"/>
            <a:ext cx="7580989" cy="2016284"/>
          </a:xfrm>
          <a:prstGeom prst="rect">
            <a:avLst/>
          </a:prstGeom>
          <a:noFill/>
        </p:spPr>
        <p:txBody>
          <a:bodyPr wrap="square" lIns="0" tIns="0" rIns="0" bIns="0" rtlCol="0" anchor="t">
            <a:noAutofit/>
          </a:bodyPr>
          <a:lstStyle/>
          <a:p>
            <a:r>
              <a:rPr lang="en-US" sz="2000" dirty="0"/>
              <a:t>Sales have mainly been due to </a:t>
            </a:r>
          </a:p>
          <a:p>
            <a:pPr marL="285750" indent="-285750">
              <a:buFontTx/>
              <a:buChar char="-"/>
            </a:pPr>
            <a:r>
              <a:rPr lang="en-US" dirty="0"/>
              <a:t>Budget - older families</a:t>
            </a:r>
          </a:p>
          <a:p>
            <a:pPr marL="285750" indent="-285750">
              <a:buFontTx/>
              <a:buChar char="-"/>
            </a:pPr>
            <a:r>
              <a:rPr lang="en-US" dirty="0"/>
              <a:t>Mainstream - young singles/couples</a:t>
            </a:r>
          </a:p>
          <a:p>
            <a:pPr marL="285750" indent="-285750">
              <a:buFontTx/>
              <a:buChar char="-"/>
            </a:pPr>
            <a:r>
              <a:rPr lang="en-US" dirty="0"/>
              <a:t>Mainstream - retires</a:t>
            </a:r>
            <a:endParaRPr lang="en-US" sz="1200" dirty="0"/>
          </a:p>
        </p:txBody>
      </p:sp>
      <p:sp>
        <p:nvSpPr>
          <p:cNvPr id="10" name="TextBox 9">
            <a:extLst>
              <a:ext uri="{FF2B5EF4-FFF2-40B4-BE49-F238E27FC236}">
                <a16:creationId xmlns:a16="http://schemas.microsoft.com/office/drawing/2014/main" id="{44CCB926-F7F7-0B4B-A277-D22591097608}"/>
              </a:ext>
            </a:extLst>
          </p:cNvPr>
          <p:cNvSpPr txBox="1"/>
          <p:nvPr/>
        </p:nvSpPr>
        <p:spPr>
          <a:xfrm>
            <a:off x="3951893" y="4009693"/>
            <a:ext cx="7190723" cy="2016284"/>
          </a:xfrm>
          <a:prstGeom prst="rect">
            <a:avLst/>
          </a:prstGeom>
          <a:noFill/>
        </p:spPr>
        <p:txBody>
          <a:bodyPr wrap="square" lIns="0" tIns="0" rIns="0" bIns="0" rtlCol="0" anchor="t">
            <a:noAutofit/>
          </a:bodyPr>
          <a:lstStyle/>
          <a:p>
            <a:r>
              <a:rPr lang="en-US" sz="2000" dirty="0"/>
              <a:t>The three trial stores all</a:t>
            </a:r>
            <a:r>
              <a:rPr lang="zh-CN" altLang="en-US" sz="2000" dirty="0"/>
              <a:t> </a:t>
            </a:r>
            <a:r>
              <a:rPr lang="en-US" sz="2000" dirty="0"/>
              <a:t>showed significant increase</a:t>
            </a:r>
            <a:r>
              <a:rPr lang="zh-CN" altLang="en-US" sz="2000" dirty="0"/>
              <a:t> </a:t>
            </a:r>
            <a:r>
              <a:rPr lang="en-US" altLang="zh-CN" sz="2000" dirty="0"/>
              <a:t>(p&lt;0.05)</a:t>
            </a:r>
            <a:r>
              <a:rPr lang="en-US" sz="2000" dirty="0"/>
              <a:t> in total sales and customer numbers during the trial period compared to the control stores</a:t>
            </a: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Category</a:t>
            </a:r>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Overview</a:t>
            </a:r>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sp>
        <p:nvSpPr>
          <p:cNvPr id="2" name="TextBox 1">
            <a:extLst>
              <a:ext uri="{FF2B5EF4-FFF2-40B4-BE49-F238E27FC236}">
                <a16:creationId xmlns:a16="http://schemas.microsoft.com/office/drawing/2014/main" id="{8A23A7F2-8716-AC46-8DF4-887768F2660F}"/>
              </a:ext>
            </a:extLst>
          </p:cNvPr>
          <p:cNvSpPr txBox="1"/>
          <p:nvPr/>
        </p:nvSpPr>
        <p:spPr>
          <a:xfrm>
            <a:off x="1920240" y="1404257"/>
            <a:ext cx="8098970" cy="2788920"/>
          </a:xfrm>
          <a:prstGeom prst="rect">
            <a:avLst/>
          </a:prstGeom>
          <a:noFill/>
        </p:spPr>
        <p:txBody>
          <a:bodyPr wrap="square" lIns="0" tIns="0" rIns="0" bIns="0" rtlCol="0" anchor="t">
            <a:noAutofit/>
          </a:bodyPr>
          <a:lstStyle/>
          <a:p>
            <a:pPr marL="342900" indent="-342900">
              <a:spcBef>
                <a:spcPts val="600"/>
              </a:spcBef>
              <a:spcAft>
                <a:spcPts val="600"/>
              </a:spcAft>
              <a:buFont typeface="Arial" panose="020B0604020202020204" pitchFamily="34" charset="0"/>
              <a:buChar char="•"/>
            </a:pPr>
            <a:r>
              <a:rPr lang="en-US" sz="2400" dirty="0"/>
              <a:t>Sales have mainly been due to Budget - older families</a:t>
            </a:r>
            <a:r>
              <a:rPr lang="en-US" altLang="zh-CN" sz="2400" dirty="0"/>
              <a:t>,</a:t>
            </a:r>
            <a:r>
              <a:rPr lang="zh-CN" altLang="en-US" sz="2400" dirty="0"/>
              <a:t> </a:t>
            </a:r>
            <a:r>
              <a:rPr lang="en-US" sz="2400" dirty="0"/>
              <a:t>Mainstream – young</a:t>
            </a:r>
            <a:r>
              <a:rPr lang="zh-CN" altLang="en-US" sz="2400" dirty="0"/>
              <a:t> </a:t>
            </a:r>
            <a:r>
              <a:rPr lang="en-US" sz="2400" dirty="0"/>
              <a:t>singles/couples</a:t>
            </a:r>
            <a:r>
              <a:rPr lang="zh-CN" altLang="en-US" sz="2400" dirty="0"/>
              <a:t> </a:t>
            </a:r>
            <a:r>
              <a:rPr lang="en-US" altLang="zh-CN" sz="2400" dirty="0"/>
              <a:t>and</a:t>
            </a:r>
            <a:r>
              <a:rPr lang="zh-CN" altLang="en-US" sz="2400" dirty="0"/>
              <a:t> </a:t>
            </a:r>
            <a:r>
              <a:rPr lang="en-US" sz="2400" dirty="0"/>
              <a:t>Mainstream – retire</a:t>
            </a:r>
            <a:r>
              <a:rPr lang="en-US" altLang="zh-CN" sz="2400" dirty="0"/>
              <a:t>s’</a:t>
            </a:r>
            <a:r>
              <a:rPr lang="zh-CN" altLang="en-US" sz="2400" dirty="0"/>
              <a:t> </a:t>
            </a:r>
            <a:r>
              <a:rPr lang="en-US" altLang="zh-CN" sz="2400" dirty="0"/>
              <a:t>shoppers</a:t>
            </a:r>
          </a:p>
          <a:p>
            <a:pPr marL="800100" lvl="1" indent="-342900">
              <a:spcBef>
                <a:spcPts val="600"/>
              </a:spcBef>
              <a:spcAft>
                <a:spcPts val="600"/>
              </a:spcAft>
              <a:buFont typeface="Arial" panose="020B0604020202020204" pitchFamily="34" charset="0"/>
              <a:buChar char="•"/>
            </a:pPr>
            <a:r>
              <a:rPr lang="en-US" sz="2400" dirty="0"/>
              <a:t>The total sales of Mainstream – young</a:t>
            </a:r>
            <a:r>
              <a:rPr lang="zh-CN" altLang="en-US" sz="2400" dirty="0"/>
              <a:t> </a:t>
            </a:r>
            <a:r>
              <a:rPr lang="en-US" sz="2400" dirty="0"/>
              <a:t>singles/couples</a:t>
            </a:r>
            <a:r>
              <a:rPr lang="zh-CN" altLang="en-US" sz="2400" dirty="0"/>
              <a:t> </a:t>
            </a:r>
            <a:r>
              <a:rPr lang="en-US" altLang="zh-CN" sz="2400" dirty="0"/>
              <a:t>and</a:t>
            </a:r>
            <a:r>
              <a:rPr lang="zh-CN" altLang="en-US" sz="2400" dirty="0"/>
              <a:t> </a:t>
            </a:r>
            <a:r>
              <a:rPr lang="en-US" sz="2400" dirty="0"/>
              <a:t>Mainstream – retire</a:t>
            </a:r>
            <a:r>
              <a:rPr lang="en-US" altLang="zh-CN" sz="2400" dirty="0"/>
              <a:t>s</a:t>
            </a:r>
            <a:r>
              <a:rPr lang="en-US" sz="2400" dirty="0"/>
              <a:t> are high because they have </a:t>
            </a:r>
            <a:r>
              <a:rPr lang="en-US" sz="2400" b="1" dirty="0"/>
              <a:t>larger number of customers</a:t>
            </a:r>
          </a:p>
          <a:p>
            <a:pPr marL="800100" lvl="1" indent="-342900">
              <a:spcBef>
                <a:spcPts val="600"/>
              </a:spcBef>
              <a:spcAft>
                <a:spcPts val="600"/>
              </a:spcAft>
              <a:buFont typeface="Arial" panose="020B0604020202020204" pitchFamily="34" charset="0"/>
              <a:buChar char="•"/>
            </a:pPr>
            <a:r>
              <a:rPr lang="en-US" sz="2400" dirty="0"/>
              <a:t>The</a:t>
            </a:r>
            <a:r>
              <a:rPr lang="zh-CN" altLang="en-US" sz="2400" dirty="0"/>
              <a:t> </a:t>
            </a:r>
            <a:r>
              <a:rPr lang="en-US" altLang="zh-CN" sz="2400" dirty="0"/>
              <a:t>old</a:t>
            </a:r>
            <a:r>
              <a:rPr lang="zh-CN" altLang="en-US" sz="2400" dirty="0"/>
              <a:t> </a:t>
            </a:r>
            <a:r>
              <a:rPr lang="en-US" altLang="zh-CN" sz="2400" dirty="0"/>
              <a:t>family</a:t>
            </a:r>
            <a:r>
              <a:rPr lang="zh-CN" altLang="en-US" sz="2400" dirty="0"/>
              <a:t> </a:t>
            </a:r>
            <a:r>
              <a:rPr lang="en-US" altLang="zh-CN" sz="2400" dirty="0"/>
              <a:t>and</a:t>
            </a:r>
            <a:r>
              <a:rPr lang="zh-CN" altLang="en-US" sz="2400" dirty="0"/>
              <a:t> </a:t>
            </a:r>
            <a:r>
              <a:rPr lang="en-US" altLang="zh-CN" sz="2400" dirty="0"/>
              <a:t>young</a:t>
            </a:r>
            <a:r>
              <a:rPr lang="zh-CN" altLang="en-US" sz="2400" dirty="0"/>
              <a:t> </a:t>
            </a:r>
            <a:r>
              <a:rPr lang="en-US" altLang="zh-CN" sz="2400" dirty="0"/>
              <a:t>family</a:t>
            </a:r>
            <a:r>
              <a:rPr lang="zh-CN" altLang="en-US" sz="2400" dirty="0"/>
              <a:t> </a:t>
            </a:r>
            <a:r>
              <a:rPr lang="en-US" altLang="zh-CN" sz="2400" dirty="0"/>
              <a:t>are</a:t>
            </a:r>
            <a:r>
              <a:rPr lang="zh-CN" altLang="en-US" sz="2400" dirty="0"/>
              <a:t> </a:t>
            </a:r>
            <a:r>
              <a:rPr lang="en-US" altLang="zh-CN" sz="2400" dirty="0"/>
              <a:t>generally</a:t>
            </a:r>
            <a:r>
              <a:rPr lang="zh-CN" altLang="en-US" sz="2400" dirty="0"/>
              <a:t> </a:t>
            </a:r>
            <a:r>
              <a:rPr lang="en-US" altLang="zh-CN" sz="2400" b="1" dirty="0"/>
              <a:t>buying</a:t>
            </a:r>
            <a:r>
              <a:rPr lang="zh-CN" altLang="en-US" sz="2400" b="1" dirty="0"/>
              <a:t> </a:t>
            </a:r>
            <a:r>
              <a:rPr lang="en-US" altLang="zh-CN" sz="2400" b="1" dirty="0"/>
              <a:t>more</a:t>
            </a:r>
            <a:r>
              <a:rPr lang="zh-CN" altLang="en-US" sz="2400" b="1" dirty="0"/>
              <a:t> </a:t>
            </a:r>
            <a:r>
              <a:rPr lang="en-US" altLang="zh-CN" sz="2400" b="1" dirty="0"/>
              <a:t>chips</a:t>
            </a:r>
            <a:r>
              <a:rPr lang="zh-CN" altLang="en-US" sz="2400" b="1" dirty="0"/>
              <a:t> </a:t>
            </a:r>
            <a:r>
              <a:rPr lang="en-US" altLang="zh-CN" sz="2400" b="1" dirty="0"/>
              <a:t>per</a:t>
            </a:r>
            <a:r>
              <a:rPr lang="zh-CN" altLang="en-US" sz="2400" b="1" dirty="0"/>
              <a:t> </a:t>
            </a:r>
            <a:r>
              <a:rPr lang="en-US" altLang="zh-CN" sz="2400" b="1" dirty="0"/>
              <a:t>customer</a:t>
            </a:r>
          </a:p>
          <a:p>
            <a:pPr marL="342900" indent="-342900">
              <a:spcBef>
                <a:spcPts val="600"/>
              </a:spcBef>
              <a:spcAft>
                <a:spcPts val="600"/>
              </a:spcAft>
              <a:buFont typeface="Arial" panose="020B0604020202020204" pitchFamily="34" charset="0"/>
              <a:buChar char="•"/>
            </a:pPr>
            <a:endParaRPr lang="en-US" sz="2400" dirty="0"/>
          </a:p>
          <a:p>
            <a:pPr algn="l">
              <a:spcBef>
                <a:spcPts val="600"/>
              </a:spcBef>
              <a:spcAft>
                <a:spcPts val="600"/>
              </a:spcAft>
            </a:pPr>
            <a:endParaRPr lang="en-US" sz="2400" dirty="0" err="1">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Commentary on affluence and its effect on consumer buying for the category of chips</a:t>
            </a:r>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sp>
        <p:nvSpPr>
          <p:cNvPr id="5" name="TextBox 4">
            <a:extLst>
              <a:ext uri="{FF2B5EF4-FFF2-40B4-BE49-F238E27FC236}">
                <a16:creationId xmlns:a16="http://schemas.microsoft.com/office/drawing/2014/main" id="{760F089B-51A7-9642-ACAB-3142A2370B37}"/>
              </a:ext>
            </a:extLst>
          </p:cNvPr>
          <p:cNvSpPr txBox="1"/>
          <p:nvPr/>
        </p:nvSpPr>
        <p:spPr>
          <a:xfrm>
            <a:off x="2046515" y="1457070"/>
            <a:ext cx="9056914" cy="2788920"/>
          </a:xfrm>
          <a:prstGeom prst="rect">
            <a:avLst/>
          </a:prstGeom>
          <a:noFill/>
        </p:spPr>
        <p:txBody>
          <a:bodyPr wrap="square" lIns="0" tIns="0" rIns="0" bIns="0" rtlCol="0" anchor="t">
            <a:noAutofit/>
          </a:bodyPr>
          <a:lstStyle/>
          <a:p>
            <a:pPr marL="342900" indent="-342900">
              <a:spcBef>
                <a:spcPts val="600"/>
              </a:spcBef>
              <a:spcAft>
                <a:spcPts val="600"/>
              </a:spcAft>
              <a:buFont typeface="Arial" panose="020B0604020202020204" pitchFamily="34" charset="0"/>
              <a:buChar char="•"/>
            </a:pPr>
            <a:r>
              <a:rPr lang="en-US" altLang="zh-CN" sz="2400" dirty="0"/>
              <a:t>Take</a:t>
            </a:r>
            <a:r>
              <a:rPr lang="zh-CN" altLang="en-US" sz="2400" dirty="0"/>
              <a:t> </a:t>
            </a:r>
            <a:r>
              <a:rPr lang="en-US" altLang="zh-CN" sz="2400" dirty="0"/>
              <a:t>Mainstream</a:t>
            </a:r>
            <a:r>
              <a:rPr lang="zh-CN" altLang="en-US" sz="2400" dirty="0"/>
              <a:t> </a:t>
            </a:r>
            <a:r>
              <a:rPr lang="en-US" altLang="zh-CN" sz="2400" dirty="0"/>
              <a:t>mid-age</a:t>
            </a:r>
            <a:r>
              <a:rPr lang="zh-CN" altLang="en-US" sz="2400" dirty="0"/>
              <a:t> </a:t>
            </a:r>
            <a:r>
              <a:rPr lang="en-US" altLang="zh-CN" sz="2400" dirty="0"/>
              <a:t>and</a:t>
            </a:r>
            <a:r>
              <a:rPr lang="zh-CN" altLang="en-US" sz="2400" dirty="0"/>
              <a:t> </a:t>
            </a:r>
            <a:r>
              <a:rPr lang="en-US" altLang="zh-CN" sz="2400" dirty="0"/>
              <a:t>young</a:t>
            </a:r>
            <a:r>
              <a:rPr lang="zh-CN" altLang="en-US" sz="2400" dirty="0"/>
              <a:t> </a:t>
            </a:r>
            <a:r>
              <a:rPr lang="en-US" altLang="zh-CN" sz="2400" dirty="0"/>
              <a:t>single/couples</a:t>
            </a:r>
            <a:r>
              <a:rPr lang="zh-CN" altLang="en-US" sz="2400" dirty="0"/>
              <a:t> </a:t>
            </a:r>
            <a:r>
              <a:rPr lang="en-US" altLang="zh-CN" sz="2400" dirty="0"/>
              <a:t>as</a:t>
            </a:r>
            <a:r>
              <a:rPr lang="zh-CN" altLang="en-US" sz="2400" dirty="0"/>
              <a:t> </a:t>
            </a:r>
            <a:r>
              <a:rPr lang="en-US" altLang="zh-CN" sz="2400" dirty="0"/>
              <a:t>segment:</a:t>
            </a:r>
          </a:p>
          <a:p>
            <a:pPr marL="800100" lvl="1" indent="-342900">
              <a:spcBef>
                <a:spcPts val="600"/>
              </a:spcBef>
              <a:spcAft>
                <a:spcPts val="600"/>
              </a:spcAft>
              <a:buFont typeface="Arial" panose="020B0604020202020204" pitchFamily="34" charset="0"/>
              <a:buChar char="•"/>
            </a:pPr>
            <a:r>
              <a:rPr lang="en-US" altLang="zh-CN" sz="2400" b="1" dirty="0"/>
              <a:t>Unit</a:t>
            </a:r>
            <a:r>
              <a:rPr lang="zh-CN" altLang="en-US" sz="2400" b="1" dirty="0"/>
              <a:t> </a:t>
            </a:r>
            <a:r>
              <a:rPr lang="en-US" altLang="zh-CN" sz="2400" b="1" dirty="0"/>
              <a:t>Price</a:t>
            </a:r>
            <a:r>
              <a:rPr lang="en-US" altLang="zh-CN" sz="2400" dirty="0"/>
              <a:t>:</a:t>
            </a:r>
            <a:r>
              <a:rPr lang="zh-CN" altLang="en-US" sz="2400" dirty="0"/>
              <a:t> </a:t>
            </a:r>
            <a:r>
              <a:rPr lang="en-US" altLang="zh-CN" sz="2400" dirty="0"/>
              <a:t>the</a:t>
            </a:r>
            <a:r>
              <a:rPr lang="zh-CN" altLang="en-US" sz="2400" dirty="0"/>
              <a:t> </a:t>
            </a:r>
            <a:r>
              <a:rPr lang="en-US" altLang="zh-CN" sz="2400" dirty="0"/>
              <a:t>price</a:t>
            </a:r>
            <a:r>
              <a:rPr lang="zh-CN" altLang="en-US" sz="2400" dirty="0"/>
              <a:t> </a:t>
            </a:r>
            <a:r>
              <a:rPr lang="en-US" altLang="zh-CN" sz="2400" dirty="0"/>
              <a:t>per</a:t>
            </a:r>
            <a:r>
              <a:rPr lang="zh-CN" altLang="en-US" sz="2400" dirty="0"/>
              <a:t> </a:t>
            </a:r>
            <a:r>
              <a:rPr lang="en-US" altLang="zh-CN" sz="2400" dirty="0"/>
              <a:t>unit</a:t>
            </a:r>
            <a:r>
              <a:rPr lang="zh-CN" altLang="en-US" sz="2400" dirty="0"/>
              <a:t> </a:t>
            </a:r>
            <a:r>
              <a:rPr lang="en-US" altLang="zh-CN" sz="2400" dirty="0"/>
              <a:t>chips</a:t>
            </a:r>
            <a:r>
              <a:rPr lang="zh-CN" altLang="en-US" sz="2400" dirty="0"/>
              <a:t> </a:t>
            </a:r>
            <a:r>
              <a:rPr lang="en-US" altLang="zh-CN" sz="2400" dirty="0"/>
              <a:t>are</a:t>
            </a:r>
            <a:r>
              <a:rPr lang="zh-CN" altLang="en-US" sz="2400" dirty="0"/>
              <a:t> </a:t>
            </a:r>
            <a:r>
              <a:rPr lang="en-US" altLang="zh-CN" sz="2400" dirty="0"/>
              <a:t>significant</a:t>
            </a:r>
            <a:r>
              <a:rPr lang="zh-CN" altLang="en-US" sz="2400" dirty="0"/>
              <a:t> </a:t>
            </a:r>
            <a:r>
              <a:rPr lang="en-US" altLang="zh-CN" sz="2400" dirty="0"/>
              <a:t>(p&lt;0.05)</a:t>
            </a:r>
            <a:r>
              <a:rPr lang="zh-CN" altLang="en-US" sz="2400" dirty="0"/>
              <a:t> </a:t>
            </a:r>
            <a:r>
              <a:rPr lang="en-US" altLang="zh-CN" sz="2400" dirty="0"/>
              <a:t>higher</a:t>
            </a:r>
            <a:r>
              <a:rPr lang="zh-CN" altLang="en-US" sz="2400" dirty="0"/>
              <a:t> </a:t>
            </a:r>
            <a:r>
              <a:rPr lang="en-US" altLang="zh-CN" sz="2400" dirty="0"/>
              <a:t>than</a:t>
            </a:r>
            <a:r>
              <a:rPr lang="zh-CN" altLang="en-US" sz="2400" dirty="0"/>
              <a:t> </a:t>
            </a:r>
            <a:r>
              <a:rPr lang="en-US" altLang="zh-CN" sz="2400" dirty="0"/>
              <a:t>other</a:t>
            </a:r>
            <a:r>
              <a:rPr lang="zh-CN" altLang="en-US" sz="2400" dirty="0"/>
              <a:t> </a:t>
            </a:r>
            <a:r>
              <a:rPr lang="en-US" altLang="zh-CN" sz="2400" dirty="0"/>
              <a:t>groups</a:t>
            </a:r>
          </a:p>
          <a:p>
            <a:pPr marL="800100" lvl="1" indent="-342900">
              <a:spcBef>
                <a:spcPts val="600"/>
              </a:spcBef>
              <a:spcAft>
                <a:spcPts val="600"/>
              </a:spcAft>
              <a:buFont typeface="Arial" panose="020B0604020202020204" pitchFamily="34" charset="0"/>
              <a:buChar char="•"/>
            </a:pPr>
            <a:r>
              <a:rPr lang="en-US" altLang="zh-CN" sz="2400" b="1" dirty="0"/>
              <a:t>Brand</a:t>
            </a:r>
            <a:r>
              <a:rPr lang="en-US" altLang="zh-CN" sz="2400" dirty="0"/>
              <a:t>:</a:t>
            </a:r>
            <a:r>
              <a:rPr lang="zh-CN" altLang="en-US" sz="2400" dirty="0"/>
              <a:t> </a:t>
            </a:r>
            <a:r>
              <a:rPr lang="en-US" altLang="zh-CN" sz="2400" dirty="0"/>
              <a:t>they</a:t>
            </a:r>
            <a:r>
              <a:rPr lang="zh-CN" altLang="en-US" sz="2400" dirty="0"/>
              <a:t> </a:t>
            </a:r>
            <a:r>
              <a:rPr lang="en-US" altLang="zh-CN" sz="2400" dirty="0"/>
              <a:t>are</a:t>
            </a:r>
            <a:r>
              <a:rPr lang="zh-CN" altLang="en-US" sz="2400" dirty="0"/>
              <a:t> </a:t>
            </a:r>
            <a:r>
              <a:rPr lang="en-US" altLang="zh-CN" sz="2400" dirty="0"/>
              <a:t>23%</a:t>
            </a:r>
            <a:r>
              <a:rPr lang="zh-CN" altLang="en-US" sz="2400" dirty="0"/>
              <a:t> </a:t>
            </a:r>
            <a:r>
              <a:rPr lang="en-US" altLang="zh-CN" sz="2400" dirty="0"/>
              <a:t>more</a:t>
            </a:r>
            <a:r>
              <a:rPr lang="zh-CN" altLang="en-US" sz="2400" dirty="0"/>
              <a:t> </a:t>
            </a:r>
            <a:r>
              <a:rPr lang="en-US" altLang="zh-CN" sz="2400" dirty="0"/>
              <a:t>willing</a:t>
            </a:r>
            <a:r>
              <a:rPr lang="zh-CN" altLang="en-US" sz="2400" dirty="0"/>
              <a:t> </a:t>
            </a:r>
            <a:r>
              <a:rPr lang="en-US" altLang="zh-CN" sz="2400" dirty="0"/>
              <a:t>to</a:t>
            </a:r>
            <a:r>
              <a:rPr lang="zh-CN" altLang="en-US" sz="2400" dirty="0"/>
              <a:t> </a:t>
            </a:r>
            <a:r>
              <a:rPr lang="en-US" altLang="zh-CN" sz="2400" dirty="0"/>
              <a:t>purchase</a:t>
            </a:r>
            <a:r>
              <a:rPr lang="zh-CN" altLang="en-US" sz="2400" dirty="0"/>
              <a:t> </a:t>
            </a:r>
            <a:r>
              <a:rPr lang="en-US" altLang="zh-CN" sz="2400" dirty="0"/>
              <a:t>Tyrrells</a:t>
            </a:r>
            <a:r>
              <a:rPr lang="zh-CN" altLang="en-US" sz="2400" dirty="0"/>
              <a:t> </a:t>
            </a:r>
            <a:r>
              <a:rPr lang="en-US" altLang="zh-CN" sz="2400" dirty="0"/>
              <a:t>and</a:t>
            </a:r>
            <a:r>
              <a:rPr lang="zh-CN" altLang="en-US" sz="2400" dirty="0"/>
              <a:t> </a:t>
            </a:r>
            <a:r>
              <a:rPr lang="en-US" altLang="zh-CN" sz="2400" dirty="0"/>
              <a:t>56%</a:t>
            </a:r>
            <a:r>
              <a:rPr lang="zh-CN" altLang="en-US" sz="2400" dirty="0"/>
              <a:t> </a:t>
            </a:r>
            <a:r>
              <a:rPr lang="en-US" altLang="zh-CN" sz="2400" dirty="0"/>
              <a:t>less</a:t>
            </a:r>
            <a:r>
              <a:rPr lang="zh-CN" altLang="en-US" sz="2400" dirty="0"/>
              <a:t> </a:t>
            </a:r>
            <a:r>
              <a:rPr lang="en-US" altLang="zh-CN" sz="2400" dirty="0"/>
              <a:t>willing</a:t>
            </a:r>
            <a:r>
              <a:rPr lang="zh-CN" altLang="en-US" sz="2400" dirty="0"/>
              <a:t> </a:t>
            </a:r>
            <a:r>
              <a:rPr lang="en-US" altLang="zh-CN" sz="2400" dirty="0"/>
              <a:t>to</a:t>
            </a:r>
            <a:r>
              <a:rPr lang="zh-CN" altLang="en-US" sz="2400" dirty="0"/>
              <a:t> </a:t>
            </a:r>
            <a:r>
              <a:rPr lang="en-US" altLang="zh-CN" sz="2400" dirty="0"/>
              <a:t>purchase</a:t>
            </a:r>
            <a:r>
              <a:rPr lang="zh-CN" altLang="en-US" sz="2400" dirty="0"/>
              <a:t> </a:t>
            </a:r>
            <a:r>
              <a:rPr lang="en-US" altLang="zh-CN" sz="2400" dirty="0"/>
              <a:t>Burger</a:t>
            </a:r>
            <a:r>
              <a:rPr lang="zh-CN" altLang="en-US" sz="2400" dirty="0"/>
              <a:t> </a:t>
            </a:r>
            <a:r>
              <a:rPr lang="en-US" altLang="zh-CN" sz="2400" dirty="0"/>
              <a:t>Rings</a:t>
            </a:r>
          </a:p>
          <a:p>
            <a:pPr marL="800100" lvl="1" indent="-342900">
              <a:spcBef>
                <a:spcPts val="600"/>
              </a:spcBef>
              <a:spcAft>
                <a:spcPts val="600"/>
              </a:spcAft>
              <a:buFont typeface="Arial" panose="020B0604020202020204" pitchFamily="34" charset="0"/>
              <a:buChar char="•"/>
            </a:pPr>
            <a:r>
              <a:rPr lang="en-US" altLang="zh-CN" sz="2400" b="1" dirty="0"/>
              <a:t>Pack</a:t>
            </a:r>
            <a:r>
              <a:rPr lang="zh-CN" altLang="en-US" sz="2400" b="1" dirty="0"/>
              <a:t> </a:t>
            </a:r>
            <a:r>
              <a:rPr lang="en-US" altLang="zh-CN" sz="2400" b="1" dirty="0"/>
              <a:t>Size</a:t>
            </a:r>
            <a:r>
              <a:rPr lang="en-US" altLang="zh-CN" sz="2400" dirty="0"/>
              <a:t>:</a:t>
            </a:r>
            <a:r>
              <a:rPr lang="zh-CN" altLang="en-US" sz="2400" dirty="0"/>
              <a:t> </a:t>
            </a:r>
            <a:r>
              <a:rPr lang="en-US" altLang="zh-CN" sz="2400" dirty="0"/>
              <a:t>they</a:t>
            </a:r>
            <a:r>
              <a:rPr lang="zh-CN" altLang="en-US" sz="2400" dirty="0"/>
              <a:t> </a:t>
            </a:r>
            <a:r>
              <a:rPr lang="en-US" altLang="zh-CN" sz="2400" dirty="0"/>
              <a:t>are</a:t>
            </a:r>
            <a:r>
              <a:rPr lang="zh-CN" altLang="en-US" sz="2400" dirty="0"/>
              <a:t> </a:t>
            </a:r>
            <a:r>
              <a:rPr lang="en-US" altLang="zh-CN" sz="2400" dirty="0"/>
              <a:t>27%</a:t>
            </a:r>
            <a:r>
              <a:rPr lang="zh-CN" altLang="en-US" sz="2400" dirty="0"/>
              <a:t> </a:t>
            </a:r>
            <a:r>
              <a:rPr lang="en-US" altLang="zh-CN" sz="2400" dirty="0"/>
              <a:t>more</a:t>
            </a:r>
            <a:r>
              <a:rPr lang="zh-CN" altLang="en-US" sz="2400" dirty="0"/>
              <a:t> </a:t>
            </a:r>
            <a:r>
              <a:rPr lang="en-US" altLang="zh-CN" sz="2400" dirty="0"/>
              <a:t>willing</a:t>
            </a:r>
            <a:r>
              <a:rPr lang="zh-CN" altLang="en-US" sz="2400" dirty="0"/>
              <a:t> </a:t>
            </a:r>
            <a:r>
              <a:rPr lang="en-US" altLang="zh-CN" sz="2400" dirty="0"/>
              <a:t>to</a:t>
            </a:r>
            <a:r>
              <a:rPr lang="zh-CN" altLang="en-US" sz="2400" dirty="0"/>
              <a:t> </a:t>
            </a:r>
            <a:r>
              <a:rPr lang="en-US" altLang="zh-CN" sz="2400" dirty="0"/>
              <a:t>purchase</a:t>
            </a:r>
            <a:r>
              <a:rPr lang="zh-CN" altLang="en-US" sz="2400" dirty="0"/>
              <a:t> </a:t>
            </a:r>
            <a:r>
              <a:rPr lang="en-US" altLang="zh-CN" sz="2400" dirty="0"/>
              <a:t>270</a:t>
            </a:r>
            <a:r>
              <a:rPr lang="zh-CN" altLang="en-US" sz="2400" dirty="0"/>
              <a:t> </a:t>
            </a:r>
            <a:r>
              <a:rPr lang="en-US" altLang="zh-CN" sz="2400" dirty="0"/>
              <a:t>g</a:t>
            </a:r>
            <a:r>
              <a:rPr lang="zh-CN" altLang="en-US" sz="2400" dirty="0"/>
              <a:t> </a:t>
            </a:r>
            <a:r>
              <a:rPr lang="en-US" altLang="zh-CN" sz="2400" dirty="0"/>
              <a:t>package</a:t>
            </a:r>
            <a:r>
              <a:rPr lang="zh-CN" altLang="en-US" sz="2400" dirty="0"/>
              <a:t> </a:t>
            </a:r>
            <a:r>
              <a:rPr lang="en-US" altLang="zh-CN" sz="2400" dirty="0"/>
              <a:t>size</a:t>
            </a:r>
            <a:r>
              <a:rPr lang="zh-CN" altLang="en-US" sz="2400" dirty="0"/>
              <a:t> </a:t>
            </a:r>
            <a:r>
              <a:rPr lang="en-US" altLang="zh-CN" sz="2400" dirty="0"/>
              <a:t>than</a:t>
            </a:r>
            <a:r>
              <a:rPr lang="zh-CN" altLang="en-US" sz="2400" dirty="0"/>
              <a:t> </a:t>
            </a:r>
            <a:r>
              <a:rPr lang="en-US" altLang="zh-CN" sz="2400" dirty="0"/>
              <a:t>others,</a:t>
            </a:r>
            <a:r>
              <a:rPr lang="zh-CN" altLang="en-US" sz="2400" dirty="0"/>
              <a:t> </a:t>
            </a:r>
            <a:r>
              <a:rPr lang="en-US" altLang="zh-CN" sz="2400" dirty="0"/>
              <a:t>which</a:t>
            </a:r>
            <a:r>
              <a:rPr lang="zh-CN" altLang="en-US" sz="2400" dirty="0"/>
              <a:t> </a:t>
            </a:r>
            <a:r>
              <a:rPr lang="en-US" altLang="zh-CN" sz="2400" dirty="0"/>
              <a:t>were</a:t>
            </a:r>
            <a:r>
              <a:rPr lang="zh-CN" altLang="en-US" sz="2400" dirty="0"/>
              <a:t> </a:t>
            </a:r>
            <a:r>
              <a:rPr lang="en-US" altLang="zh-CN" sz="2400" dirty="0"/>
              <a:t>only</a:t>
            </a:r>
            <a:r>
              <a:rPr lang="zh-CN" altLang="en-US" sz="2400" dirty="0"/>
              <a:t> </a:t>
            </a:r>
            <a:r>
              <a:rPr lang="en-US" altLang="zh-CN" sz="2400" dirty="0"/>
              <a:t>provided</a:t>
            </a:r>
            <a:r>
              <a:rPr lang="zh-CN" altLang="en-US" sz="2400" dirty="0"/>
              <a:t> </a:t>
            </a:r>
            <a:r>
              <a:rPr lang="en-US" altLang="zh-CN" sz="2400" dirty="0"/>
              <a:t>by</a:t>
            </a:r>
            <a:r>
              <a:rPr lang="zh-CN" altLang="en-US" sz="2400" dirty="0"/>
              <a:t> </a:t>
            </a:r>
            <a:r>
              <a:rPr lang="en-US" altLang="zh-CN" sz="2400" dirty="0"/>
              <a:t>the</a:t>
            </a:r>
            <a:r>
              <a:rPr lang="zh-CN" altLang="en-US" sz="2400" dirty="0"/>
              <a:t> </a:t>
            </a:r>
            <a:r>
              <a:rPr lang="en-US" altLang="zh-CN" sz="2400" dirty="0" err="1"/>
              <a:t>Twisties</a:t>
            </a:r>
            <a:r>
              <a:rPr lang="en-US" altLang="zh-CN" sz="2400" dirty="0"/>
              <a:t>.</a:t>
            </a:r>
          </a:p>
          <a:p>
            <a:pPr marL="342900" indent="-342900">
              <a:spcBef>
                <a:spcPts val="600"/>
              </a:spcBef>
              <a:spcAft>
                <a:spcPts val="600"/>
              </a:spcAft>
              <a:buFont typeface="Arial" panose="020B0604020202020204" pitchFamily="34" charset="0"/>
              <a:buChar char="•"/>
            </a:pPr>
            <a:r>
              <a:rPr lang="en-US" altLang="zh-CN" sz="2400" dirty="0"/>
              <a:t>Premium</a:t>
            </a:r>
            <a:r>
              <a:rPr lang="zh-CN" altLang="en-US" sz="2400" dirty="0"/>
              <a:t> </a:t>
            </a:r>
            <a:r>
              <a:rPr lang="en-US" altLang="zh-CN" sz="2400" dirty="0"/>
              <a:t>people</a:t>
            </a:r>
            <a:r>
              <a:rPr lang="zh-CN" altLang="en-US" sz="2400" dirty="0"/>
              <a:t> </a:t>
            </a:r>
            <a:r>
              <a:rPr lang="en-US" altLang="zh-CN" sz="2400" dirty="0"/>
              <a:t>usually</a:t>
            </a:r>
            <a:r>
              <a:rPr lang="zh-CN" altLang="en-US" sz="2400" dirty="0"/>
              <a:t> </a:t>
            </a:r>
            <a:r>
              <a:rPr lang="en-US" altLang="zh-CN" sz="2400" dirty="0"/>
              <a:t>spend</a:t>
            </a:r>
            <a:r>
              <a:rPr lang="zh-CN" altLang="en-US" sz="2400" dirty="0"/>
              <a:t> </a:t>
            </a:r>
            <a:r>
              <a:rPr lang="en-US" altLang="zh-CN" sz="2400" dirty="0"/>
              <a:t>less</a:t>
            </a:r>
            <a:r>
              <a:rPr lang="zh-CN" altLang="en-US" sz="2400" dirty="0"/>
              <a:t> </a:t>
            </a:r>
            <a:r>
              <a:rPr lang="en-US" altLang="zh-CN" sz="2400" dirty="0"/>
              <a:t>in</a:t>
            </a:r>
            <a:r>
              <a:rPr lang="zh-CN" altLang="en-US" sz="2400" dirty="0"/>
              <a:t> </a:t>
            </a:r>
            <a:r>
              <a:rPr lang="en-US" altLang="zh-CN" sz="2400" dirty="0"/>
              <a:t>chips</a:t>
            </a:r>
            <a:r>
              <a:rPr lang="zh-CN" altLang="en-US" sz="2400" dirty="0"/>
              <a:t> </a:t>
            </a:r>
            <a:r>
              <a:rPr lang="en-US" altLang="zh-CN" sz="2400" dirty="0"/>
              <a:t>probably</a:t>
            </a:r>
            <a:r>
              <a:rPr lang="zh-CN" altLang="en-US" sz="2400" dirty="0"/>
              <a:t> </a:t>
            </a:r>
            <a:r>
              <a:rPr lang="en-US" altLang="zh-CN" sz="2400" dirty="0"/>
              <a:t>because</a:t>
            </a:r>
            <a:r>
              <a:rPr lang="zh-CN" altLang="en-US" sz="2400" dirty="0"/>
              <a:t> </a:t>
            </a:r>
            <a:r>
              <a:rPr lang="en-US" altLang="zh-CN" sz="2400" dirty="0"/>
              <a:t>they</a:t>
            </a:r>
            <a:r>
              <a:rPr lang="zh-CN" altLang="en-US" sz="2400" dirty="0"/>
              <a:t> </a:t>
            </a:r>
            <a:r>
              <a:rPr lang="en-US" altLang="zh-CN" sz="2400" dirty="0"/>
              <a:t>are</a:t>
            </a:r>
            <a:r>
              <a:rPr lang="zh-CN" altLang="en-US" sz="2400" dirty="0"/>
              <a:t> </a:t>
            </a:r>
            <a:r>
              <a:rPr lang="en-US" altLang="zh-CN" sz="2400" dirty="0"/>
              <a:t>willing</a:t>
            </a:r>
            <a:r>
              <a:rPr lang="zh-CN" altLang="en-US" sz="2400" dirty="0"/>
              <a:t> </a:t>
            </a:r>
            <a:r>
              <a:rPr lang="en-US" altLang="zh-CN" sz="2400" dirty="0"/>
              <a:t>to</a:t>
            </a:r>
            <a:r>
              <a:rPr lang="zh-CN" altLang="en-US" sz="2400" dirty="0"/>
              <a:t> </a:t>
            </a:r>
            <a:r>
              <a:rPr lang="en-US" altLang="zh-CN" sz="2400" dirty="0"/>
              <a:t>purchase</a:t>
            </a:r>
            <a:r>
              <a:rPr lang="zh-CN" altLang="en-US" sz="2400" dirty="0"/>
              <a:t> </a:t>
            </a:r>
            <a:r>
              <a:rPr lang="en-US" altLang="zh-CN" sz="2400" dirty="0"/>
              <a:t>more</a:t>
            </a:r>
            <a:r>
              <a:rPr lang="zh-CN" altLang="en-US" sz="2400" dirty="0"/>
              <a:t> </a:t>
            </a:r>
            <a:r>
              <a:rPr lang="en-US" altLang="zh-CN" sz="2400" dirty="0"/>
              <a:t>healthy</a:t>
            </a:r>
            <a:r>
              <a:rPr lang="zh-CN" altLang="en-US" sz="2400" dirty="0"/>
              <a:t> </a:t>
            </a:r>
            <a:r>
              <a:rPr lang="en-US" altLang="zh-CN" sz="2400" dirty="0"/>
              <a:t>food.</a:t>
            </a:r>
            <a:r>
              <a:rPr lang="zh-CN" altLang="en-US" sz="2400" dirty="0"/>
              <a:t> </a:t>
            </a:r>
            <a:endParaRPr lang="en-US" sz="2400" dirty="0"/>
          </a:p>
          <a:p>
            <a:pPr algn="l">
              <a:spcBef>
                <a:spcPts val="600"/>
              </a:spcBef>
              <a:spcAft>
                <a:spcPts val="600"/>
              </a:spcAft>
            </a:pPr>
            <a:endParaRPr lang="en-US" sz="2400" dirty="0" err="1">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053283" y="318079"/>
            <a:ext cx="10479600" cy="824400"/>
          </a:xfrm>
        </p:spPr>
        <p:txBody>
          <a:bodyPr/>
          <a:lstStyle/>
          <a:p>
            <a:r>
              <a:rPr lang="en-AU" dirty="0"/>
              <a:t>Stretch: </a:t>
            </a:r>
            <a:r>
              <a:rPr lang="en-US" altLang="zh-CN" dirty="0"/>
              <a:t>T</a:t>
            </a:r>
            <a:r>
              <a:rPr lang="en-AU" dirty="0"/>
              <a:t>he proportion of customers by affluence and life stage</a:t>
            </a: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11" name="Picture 10" descr="Chart, bar chart&#10;&#10;Description automatically generated">
            <a:extLst>
              <a:ext uri="{FF2B5EF4-FFF2-40B4-BE49-F238E27FC236}">
                <a16:creationId xmlns:a16="http://schemas.microsoft.com/office/drawing/2014/main" id="{A30F39E7-BE49-ED46-B191-5630C1393235}"/>
              </a:ext>
            </a:extLst>
          </p:cNvPr>
          <p:cNvPicPr>
            <a:picLocks noChangeAspect="1"/>
          </p:cNvPicPr>
          <p:nvPr/>
        </p:nvPicPr>
        <p:blipFill>
          <a:blip r:embed="rId3"/>
          <a:stretch>
            <a:fillRect/>
          </a:stretch>
        </p:blipFill>
        <p:spPr>
          <a:xfrm>
            <a:off x="2161787" y="1011851"/>
            <a:ext cx="8183996" cy="5114998"/>
          </a:xfrm>
          <a:prstGeom prst="rect">
            <a:avLst/>
          </a:prstGeom>
        </p:spPr>
      </p:pic>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Explanation of the control store vs other stores</a:t>
            </a:r>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sp>
        <p:nvSpPr>
          <p:cNvPr id="3" name="TextBox 2">
            <a:extLst>
              <a:ext uri="{FF2B5EF4-FFF2-40B4-BE49-F238E27FC236}">
                <a16:creationId xmlns:a16="http://schemas.microsoft.com/office/drawing/2014/main" id="{FA22427B-E6C4-B240-8291-C835AF13C958}"/>
              </a:ext>
            </a:extLst>
          </p:cNvPr>
          <p:cNvSpPr txBox="1"/>
          <p:nvPr/>
        </p:nvSpPr>
        <p:spPr>
          <a:xfrm>
            <a:off x="1196975" y="1070955"/>
            <a:ext cx="10479600" cy="2965269"/>
          </a:xfrm>
          <a:prstGeom prst="rect">
            <a:avLst/>
          </a:prstGeom>
          <a:noFill/>
        </p:spPr>
        <p:txBody>
          <a:bodyPr wrap="square" lIns="0" tIns="0" rIns="0" bIns="0" rtlCol="0" anchor="t">
            <a:noAutofit/>
          </a:bodyPr>
          <a:lstStyle/>
          <a:p>
            <a:r>
              <a:rPr lang="en-US" altLang="zh-CN" sz="2000" dirty="0">
                <a:latin typeface="Roboto Light" panose="02000000000000000000" pitchFamily="2" charset="0"/>
                <a:ea typeface="Roboto Light" panose="02000000000000000000" pitchFamily="2" charset="0"/>
              </a:rPr>
              <a:t>The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control</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Store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is</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the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most</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similar</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one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to</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the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trial</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Store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before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the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trial</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period</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in</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total</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sales</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per</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month</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and</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number</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of</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customer</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per</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month.</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Which</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were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calculated</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by</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the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same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weight</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of</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correlation</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and</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standardized</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magnitude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distance</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of</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total</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sales</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and</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customers</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per</a:t>
            </a:r>
            <a:r>
              <a:rPr lang="zh-CN" altLang="en-US" sz="2000" dirty="0">
                <a:latin typeface="Roboto Light" panose="02000000000000000000" pitchFamily="2" charset="0"/>
                <a:ea typeface="Roboto Light" panose="02000000000000000000" pitchFamily="2" charset="0"/>
              </a:rPr>
              <a:t> </a:t>
            </a:r>
            <a:r>
              <a:rPr lang="en-US" altLang="zh-CN" sz="2000" dirty="0">
                <a:latin typeface="Roboto Light" panose="02000000000000000000" pitchFamily="2" charset="0"/>
                <a:ea typeface="Roboto Light" panose="02000000000000000000" pitchFamily="2" charset="0"/>
              </a:rPr>
              <a:t>month.</a:t>
            </a:r>
            <a:endParaRPr lang="en-US" sz="2000" dirty="0">
              <a:latin typeface="Roboto Light" panose="02000000000000000000" pitchFamily="2" charset="0"/>
              <a:ea typeface="Roboto Light" panose="02000000000000000000" pitchFamily="2" charset="0"/>
            </a:endParaRPr>
          </a:p>
        </p:txBody>
      </p:sp>
      <p:pic>
        <p:nvPicPr>
          <p:cNvPr id="5" name="Picture 4" descr="Chart, line chart&#10;&#10;Description automatically generated">
            <a:extLst>
              <a:ext uri="{FF2B5EF4-FFF2-40B4-BE49-F238E27FC236}">
                <a16:creationId xmlns:a16="http://schemas.microsoft.com/office/drawing/2014/main" id="{817571AF-BBA7-1046-8088-532B79EDFC97}"/>
              </a:ext>
            </a:extLst>
          </p:cNvPr>
          <p:cNvPicPr>
            <a:picLocks noChangeAspect="1"/>
          </p:cNvPicPr>
          <p:nvPr/>
        </p:nvPicPr>
        <p:blipFill>
          <a:blip r:embed="rId3"/>
          <a:stretch>
            <a:fillRect/>
          </a:stretch>
        </p:blipFill>
        <p:spPr>
          <a:xfrm>
            <a:off x="1196976" y="2557931"/>
            <a:ext cx="3080290" cy="1757630"/>
          </a:xfrm>
          <a:prstGeom prst="rect">
            <a:avLst/>
          </a:prstGeom>
        </p:spPr>
      </p:pic>
      <p:pic>
        <p:nvPicPr>
          <p:cNvPr id="6" name="Picture 5" descr="Chart, line chart&#10;&#10;Description automatically generated">
            <a:extLst>
              <a:ext uri="{FF2B5EF4-FFF2-40B4-BE49-F238E27FC236}">
                <a16:creationId xmlns:a16="http://schemas.microsoft.com/office/drawing/2014/main" id="{38F9A713-E9C5-8B4E-82AA-88F29D1A4FD0}"/>
              </a:ext>
            </a:extLst>
          </p:cNvPr>
          <p:cNvPicPr>
            <a:picLocks noChangeAspect="1"/>
          </p:cNvPicPr>
          <p:nvPr/>
        </p:nvPicPr>
        <p:blipFill>
          <a:blip r:embed="rId4"/>
          <a:stretch>
            <a:fillRect/>
          </a:stretch>
        </p:blipFill>
        <p:spPr>
          <a:xfrm>
            <a:off x="1196976" y="4452556"/>
            <a:ext cx="3080290" cy="1752579"/>
          </a:xfrm>
          <a:prstGeom prst="rect">
            <a:avLst/>
          </a:prstGeom>
        </p:spPr>
      </p:pic>
      <p:pic>
        <p:nvPicPr>
          <p:cNvPr id="7" name="Picture 6" descr="Chart, line chart&#10;&#10;Description automatically generated">
            <a:extLst>
              <a:ext uri="{FF2B5EF4-FFF2-40B4-BE49-F238E27FC236}">
                <a16:creationId xmlns:a16="http://schemas.microsoft.com/office/drawing/2014/main" id="{7BDDC230-544A-EF42-984D-4468759525A4}"/>
              </a:ext>
            </a:extLst>
          </p:cNvPr>
          <p:cNvPicPr>
            <a:picLocks noChangeAspect="1"/>
          </p:cNvPicPr>
          <p:nvPr/>
        </p:nvPicPr>
        <p:blipFill>
          <a:blip r:embed="rId5"/>
          <a:stretch>
            <a:fillRect/>
          </a:stretch>
        </p:blipFill>
        <p:spPr>
          <a:xfrm>
            <a:off x="4654616" y="2557930"/>
            <a:ext cx="2934121" cy="1685109"/>
          </a:xfrm>
          <a:prstGeom prst="rect">
            <a:avLst/>
          </a:prstGeom>
        </p:spPr>
      </p:pic>
      <p:pic>
        <p:nvPicPr>
          <p:cNvPr id="8" name="Picture 7" descr="Chart, line chart&#10;&#10;Description automatically generated">
            <a:extLst>
              <a:ext uri="{FF2B5EF4-FFF2-40B4-BE49-F238E27FC236}">
                <a16:creationId xmlns:a16="http://schemas.microsoft.com/office/drawing/2014/main" id="{B45E2AD8-EF70-A747-BEFF-B7D71BA3734E}"/>
              </a:ext>
            </a:extLst>
          </p:cNvPr>
          <p:cNvPicPr>
            <a:picLocks noChangeAspect="1"/>
          </p:cNvPicPr>
          <p:nvPr/>
        </p:nvPicPr>
        <p:blipFill>
          <a:blip r:embed="rId6"/>
          <a:stretch>
            <a:fillRect/>
          </a:stretch>
        </p:blipFill>
        <p:spPr>
          <a:xfrm>
            <a:off x="4654616" y="4556664"/>
            <a:ext cx="2934121" cy="1676038"/>
          </a:xfrm>
          <a:prstGeom prst="rect">
            <a:avLst/>
          </a:prstGeom>
        </p:spPr>
      </p:pic>
      <p:pic>
        <p:nvPicPr>
          <p:cNvPr id="9" name="Picture 8" descr="Chart, line chart&#10;&#10;Description automatically generated">
            <a:extLst>
              <a:ext uri="{FF2B5EF4-FFF2-40B4-BE49-F238E27FC236}">
                <a16:creationId xmlns:a16="http://schemas.microsoft.com/office/drawing/2014/main" id="{2B764011-6F1F-1E49-8BFB-4F8B759BD828}"/>
              </a:ext>
            </a:extLst>
          </p:cNvPr>
          <p:cNvPicPr>
            <a:picLocks noChangeAspect="1"/>
          </p:cNvPicPr>
          <p:nvPr/>
        </p:nvPicPr>
        <p:blipFill>
          <a:blip r:embed="rId7"/>
          <a:stretch>
            <a:fillRect/>
          </a:stretch>
        </p:blipFill>
        <p:spPr>
          <a:xfrm>
            <a:off x="8134966" y="2557320"/>
            <a:ext cx="2859159" cy="1637331"/>
          </a:xfrm>
          <a:prstGeom prst="rect">
            <a:avLst/>
          </a:prstGeom>
        </p:spPr>
      </p:pic>
      <p:pic>
        <p:nvPicPr>
          <p:cNvPr id="10" name="Picture 9" descr="Chart, line chart&#10;&#10;Description automatically generated">
            <a:extLst>
              <a:ext uri="{FF2B5EF4-FFF2-40B4-BE49-F238E27FC236}">
                <a16:creationId xmlns:a16="http://schemas.microsoft.com/office/drawing/2014/main" id="{D230BB66-E7B6-084D-A559-19A388F4FCC0}"/>
              </a:ext>
            </a:extLst>
          </p:cNvPr>
          <p:cNvPicPr>
            <a:picLocks noChangeAspect="1"/>
          </p:cNvPicPr>
          <p:nvPr/>
        </p:nvPicPr>
        <p:blipFill>
          <a:blip r:embed="rId8"/>
          <a:stretch>
            <a:fillRect/>
          </a:stretch>
        </p:blipFill>
        <p:spPr>
          <a:xfrm>
            <a:off x="8134966" y="4468035"/>
            <a:ext cx="3080290" cy="1768397"/>
          </a:xfrm>
          <a:prstGeom prst="rect">
            <a:avLst/>
          </a:prstGeom>
        </p:spPr>
      </p:pic>
      <p:sp>
        <p:nvSpPr>
          <p:cNvPr id="11" name="Rectangle 10">
            <a:extLst>
              <a:ext uri="{FF2B5EF4-FFF2-40B4-BE49-F238E27FC236}">
                <a16:creationId xmlns:a16="http://schemas.microsoft.com/office/drawing/2014/main" id="{9648F9E5-4E07-B443-A699-DA323DD2232C}"/>
              </a:ext>
            </a:extLst>
          </p:cNvPr>
          <p:cNvSpPr/>
          <p:nvPr/>
        </p:nvSpPr>
        <p:spPr>
          <a:xfrm>
            <a:off x="1051123" y="2339328"/>
            <a:ext cx="3226143" cy="3879946"/>
          </a:xfrm>
          <a:prstGeom prst="rect">
            <a:avLst/>
          </a:prstGeom>
          <a:noFill/>
          <a:ln w="19050">
            <a:solidFill>
              <a:srgbClr val="00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5"/>
              </a:solidFill>
              <a:latin typeface="Roboto Light" panose="02000000000000000000" pitchFamily="2" charset="0"/>
              <a:ea typeface="Roboto Light" panose="02000000000000000000" pitchFamily="2" charset="0"/>
            </a:endParaRPr>
          </a:p>
        </p:txBody>
      </p:sp>
      <p:sp>
        <p:nvSpPr>
          <p:cNvPr id="12" name="Rectangle 11">
            <a:extLst>
              <a:ext uri="{FF2B5EF4-FFF2-40B4-BE49-F238E27FC236}">
                <a16:creationId xmlns:a16="http://schemas.microsoft.com/office/drawing/2014/main" id="{74FE47B4-D9B1-0949-9ADB-C0B6BFA16C7E}"/>
              </a:ext>
            </a:extLst>
          </p:cNvPr>
          <p:cNvSpPr/>
          <p:nvPr/>
        </p:nvSpPr>
        <p:spPr>
          <a:xfrm>
            <a:off x="4423118" y="2352756"/>
            <a:ext cx="3226143" cy="3879946"/>
          </a:xfrm>
          <a:prstGeom prst="rect">
            <a:avLst/>
          </a:prstGeom>
          <a:noFill/>
          <a:ln w="19050">
            <a:solidFill>
              <a:srgbClr val="00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5"/>
              </a:solidFill>
              <a:latin typeface="Roboto Light" panose="02000000000000000000" pitchFamily="2" charset="0"/>
              <a:ea typeface="Roboto Light" panose="02000000000000000000" pitchFamily="2" charset="0"/>
            </a:endParaRPr>
          </a:p>
        </p:txBody>
      </p:sp>
      <p:sp>
        <p:nvSpPr>
          <p:cNvPr id="13" name="Rectangle 12">
            <a:extLst>
              <a:ext uri="{FF2B5EF4-FFF2-40B4-BE49-F238E27FC236}">
                <a16:creationId xmlns:a16="http://schemas.microsoft.com/office/drawing/2014/main" id="{0DF36608-CAF5-8B46-804D-A8ECEA1095BA}"/>
              </a:ext>
            </a:extLst>
          </p:cNvPr>
          <p:cNvSpPr/>
          <p:nvPr/>
        </p:nvSpPr>
        <p:spPr>
          <a:xfrm>
            <a:off x="7880759" y="2352756"/>
            <a:ext cx="3334497" cy="3879946"/>
          </a:xfrm>
          <a:prstGeom prst="rect">
            <a:avLst/>
          </a:prstGeom>
          <a:noFill/>
          <a:ln w="19050">
            <a:solidFill>
              <a:srgbClr val="00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6509</TotalTime>
  <Words>669</Words>
  <Application>Microsoft Macintosh PowerPoint</Application>
  <PresentationFormat>Widescreen</PresentationFormat>
  <Paragraphs>61</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Roboto Light</vt:lpstr>
      <vt:lpstr>Roboto Medium</vt:lpstr>
      <vt:lpstr>Roboto</vt:lpstr>
      <vt:lpstr>Calibri</vt: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Yang, Xiaoying</cp:lastModifiedBy>
  <cp:revision>466</cp:revision>
  <dcterms:created xsi:type="dcterms:W3CDTF">2018-02-07T23:23:24Z</dcterms:created>
  <dcterms:modified xsi:type="dcterms:W3CDTF">2022-01-19T20:21:48Z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